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tif>
</file>

<file path=ppt/media/image5.tif>
</file>

<file path=ppt/media/image6.tif>
</file>

<file path=ppt/media/image7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6" name="Shape 11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>
            <a:lvl1pPr algn="ctr"/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>
                <a:latin typeface="+mj-lt"/>
                <a:ea typeface="+mj-ea"/>
                <a:cs typeface="+mj-cs"/>
                <a:sym typeface="Arial"/>
              </a:defRPr>
            </a:lvl1pPr>
            <a:lvl2pPr marL="0" indent="0" algn="ctr">
              <a:spcBef>
                <a:spcPts val="0"/>
              </a:spcBef>
              <a:buSzTx/>
              <a:buNone/>
              <a:defRPr sz="3700">
                <a:latin typeface="+mj-lt"/>
                <a:ea typeface="+mj-ea"/>
                <a:cs typeface="+mj-cs"/>
                <a:sym typeface="Arial"/>
              </a:defRPr>
            </a:lvl2pPr>
            <a:lvl3pPr marL="0" indent="0" algn="ctr">
              <a:spcBef>
                <a:spcPts val="0"/>
              </a:spcBef>
              <a:buSzTx/>
              <a:buNone/>
              <a:defRPr sz="3700">
                <a:latin typeface="+mj-lt"/>
                <a:ea typeface="+mj-ea"/>
                <a:cs typeface="+mj-cs"/>
                <a:sym typeface="Arial"/>
              </a:defRPr>
            </a:lvl3pPr>
            <a:lvl4pPr marL="0" indent="0" algn="ctr">
              <a:spcBef>
                <a:spcPts val="0"/>
              </a:spcBef>
              <a:buSzTx/>
              <a:buNone/>
              <a:defRPr sz="3700">
                <a:latin typeface="+mj-lt"/>
                <a:ea typeface="+mj-ea"/>
                <a:cs typeface="+mj-cs"/>
                <a:sym typeface="Arial"/>
              </a:defRPr>
            </a:lvl4pPr>
            <a:lvl5pPr marL="0" indent="0" algn="ctr">
              <a:spcBef>
                <a:spcPts val="0"/>
              </a:spcBef>
              <a:buSzTx/>
              <a:buNone/>
              <a:defRPr sz="3700">
                <a:latin typeface="+mj-lt"/>
                <a:ea typeface="+mj-ea"/>
                <a:cs typeface="+mj-cs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–Johnny Appleseed"/>
          <p:cNvSpPr txBox="1"/>
          <p:nvPr>
            <p:ph type="body" sz="quarter" idx="2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3" name="“Type a quote here.”"/>
          <p:cNvSpPr txBox="1"/>
          <p:nvPr>
            <p:ph type="body" sz="quarter" idx="22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Image"/>
          <p:cNvSpPr/>
          <p:nvPr>
            <p:ph type="pic" idx="21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mage"/>
          <p:cNvSpPr/>
          <p:nvPr>
            <p:ph type="pic" idx="21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2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3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>
                <a:latin typeface="+mj-lt"/>
                <a:ea typeface="+mj-ea"/>
                <a:cs typeface="+mj-cs"/>
                <a:sym typeface="Arial"/>
              </a:defRPr>
            </a:lvl1pPr>
            <a:lvl2pPr marL="0" indent="0" algn="ctr">
              <a:spcBef>
                <a:spcPts val="0"/>
              </a:spcBef>
              <a:buSzTx/>
              <a:buNone/>
              <a:defRPr sz="3700">
                <a:latin typeface="+mj-lt"/>
                <a:ea typeface="+mj-ea"/>
                <a:cs typeface="+mj-cs"/>
                <a:sym typeface="Arial"/>
              </a:defRPr>
            </a:lvl2pPr>
            <a:lvl3pPr marL="0" indent="0" algn="ctr">
              <a:spcBef>
                <a:spcPts val="0"/>
              </a:spcBef>
              <a:buSzTx/>
              <a:buNone/>
              <a:defRPr sz="3700">
                <a:latin typeface="+mj-lt"/>
                <a:ea typeface="+mj-ea"/>
                <a:cs typeface="+mj-cs"/>
                <a:sym typeface="Arial"/>
              </a:defRPr>
            </a:lvl3pPr>
            <a:lvl4pPr marL="0" indent="0" algn="ctr">
              <a:spcBef>
                <a:spcPts val="0"/>
              </a:spcBef>
              <a:buSzTx/>
              <a:buNone/>
              <a:defRPr sz="3700">
                <a:latin typeface="+mj-lt"/>
                <a:ea typeface="+mj-ea"/>
                <a:cs typeface="+mj-cs"/>
                <a:sym typeface="Arial"/>
              </a:defRPr>
            </a:lvl4pPr>
            <a:lvl5pPr marL="0" indent="0" algn="ctr">
              <a:spcBef>
                <a:spcPts val="0"/>
              </a:spcBef>
              <a:buSzTx/>
              <a:buNone/>
              <a:defRPr sz="3700">
                <a:latin typeface="+mj-lt"/>
                <a:ea typeface="+mj-ea"/>
                <a:cs typeface="+mj-cs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Image"/>
          <p:cNvSpPr/>
          <p:nvPr>
            <p:ph type="pic" idx="21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0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1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>
                <a:latin typeface="+mj-lt"/>
                <a:ea typeface="+mj-ea"/>
                <a:cs typeface="+mj-cs"/>
                <a:sym typeface="Arial"/>
              </a:defRPr>
            </a:lvl1pPr>
            <a:lvl2pPr marL="0" indent="0" algn="ctr">
              <a:spcBef>
                <a:spcPts val="0"/>
              </a:spcBef>
              <a:buSzTx/>
              <a:buNone/>
              <a:defRPr sz="3700">
                <a:latin typeface="+mj-lt"/>
                <a:ea typeface="+mj-ea"/>
                <a:cs typeface="+mj-cs"/>
                <a:sym typeface="Arial"/>
              </a:defRPr>
            </a:lvl2pPr>
            <a:lvl3pPr marL="0" indent="0" algn="ctr">
              <a:spcBef>
                <a:spcPts val="0"/>
              </a:spcBef>
              <a:buSzTx/>
              <a:buNone/>
              <a:defRPr sz="3700">
                <a:latin typeface="+mj-lt"/>
                <a:ea typeface="+mj-ea"/>
                <a:cs typeface="+mj-cs"/>
                <a:sym typeface="Arial"/>
              </a:defRPr>
            </a:lvl3pPr>
            <a:lvl4pPr marL="0" indent="0" algn="ctr">
              <a:spcBef>
                <a:spcPts val="0"/>
              </a:spcBef>
              <a:buSzTx/>
              <a:buNone/>
              <a:defRPr sz="3700">
                <a:latin typeface="+mj-lt"/>
                <a:ea typeface="+mj-ea"/>
                <a:cs typeface="+mj-cs"/>
                <a:sym typeface="Arial"/>
              </a:defRPr>
            </a:lvl4pPr>
            <a:lvl5pPr marL="0" indent="0" algn="ctr">
              <a:spcBef>
                <a:spcPts val="0"/>
              </a:spcBef>
              <a:buSzTx/>
              <a:buNone/>
              <a:defRPr sz="3700">
                <a:latin typeface="+mj-lt"/>
                <a:ea typeface="+mj-ea"/>
                <a:cs typeface="+mj-cs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xfrm>
            <a:off x="12611151" y="67733"/>
            <a:ext cx="340259" cy="32430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8" name="Edit me"/>
          <p:cNvSpPr txBox="1"/>
          <p:nvPr>
            <p:ph type="body" sz="quarter" idx="21"/>
          </p:nvPr>
        </p:nvSpPr>
        <p:spPr>
          <a:xfrm>
            <a:off x="1879600" y="-63500"/>
            <a:ext cx="11099800" cy="2159000"/>
          </a:xfrm>
          <a:prstGeom prst="rect">
            <a:avLst/>
          </a:prstGeom>
        </p:spPr>
        <p:txBody>
          <a:bodyPr/>
          <a:lstStyle>
            <a:lvl1pPr marL="0" indent="0" algn="r">
              <a:spcBef>
                <a:spcPts val="0"/>
              </a:spcBef>
              <a:buSzTx/>
              <a:buNone/>
              <a:defRPr sz="8000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Edit me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idx="21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Image"/>
          <p:cNvSpPr/>
          <p:nvPr>
            <p:ph type="pic" sz="quarter" idx="21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3" name="Image"/>
          <p:cNvSpPr/>
          <p:nvPr>
            <p:ph type="pic" sz="quarter" idx="22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idx="23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" name="Title Text"/>
          <p:cNvSpPr txBox="1"/>
          <p:nvPr/>
        </p:nvSpPr>
        <p:spPr>
          <a:xfrm>
            <a:off x="1879600" y="-63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r">
              <a:defRPr sz="8000"/>
            </a:lvl1pPr>
          </a:lstStyle>
          <a:p>
            <a:pPr/>
            <a:r>
              <a:t>Title Text</a:t>
            </a:r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1879600" y="-63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5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t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"/><Relationship Id="rId3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Lecture 23:  Anomalies in  Galactic Motion"/>
          <p:cNvSpPr txBox="1"/>
          <p:nvPr>
            <p:ph type="ctrTitle"/>
          </p:nvPr>
        </p:nvSpPr>
        <p:spPr>
          <a:xfrm>
            <a:off x="1270000" y="6159500"/>
            <a:ext cx="10464800" cy="3302000"/>
          </a:xfrm>
          <a:prstGeom prst="rect">
            <a:avLst/>
          </a:prstGeom>
        </p:spPr>
        <p:txBody>
          <a:bodyPr/>
          <a:lstStyle/>
          <a:p>
            <a:pPr defTabSz="531622">
              <a:defRPr sz="7280"/>
            </a:pPr>
            <a:r>
              <a:t>Lecture 23: </a:t>
            </a:r>
            <a:br/>
            <a:r>
              <a:t>Anomalies in  Galactic Motion</a:t>
            </a:r>
          </a:p>
        </p:txBody>
      </p:sp>
      <p:pic>
        <p:nvPicPr>
          <p:cNvPr id="11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3733" y="491066"/>
            <a:ext cx="10464801" cy="5232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lide Number"/>
          <p:cNvSpPr txBox="1"/>
          <p:nvPr>
            <p:ph type="sldNum" sz="quarter" idx="2"/>
          </p:nvPr>
        </p:nvSpPr>
        <p:spPr>
          <a:xfrm>
            <a:off x="12667640" y="67733"/>
            <a:ext cx="227280" cy="3243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2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65300"/>
            <a:ext cx="13004801" cy="9029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aia;s main mode of measure is the Parallax"/>
          <p:cNvSpPr txBox="1"/>
          <p:nvPr>
            <p:ph type="body" sz="quarter" idx="1"/>
          </p:nvPr>
        </p:nvSpPr>
        <p:spPr>
          <a:xfrm>
            <a:off x="952500" y="948266"/>
            <a:ext cx="11099800" cy="1925958"/>
          </a:xfrm>
          <a:prstGeom prst="rect">
            <a:avLst/>
          </a:prstGeom>
        </p:spPr>
        <p:txBody>
          <a:bodyPr/>
          <a:lstStyle/>
          <a:p>
            <a:pPr/>
            <a:r>
              <a:t>Gaia;s main mode of measure is the Parallax</a:t>
            </a:r>
          </a:p>
        </p:txBody>
      </p:sp>
      <p:sp>
        <p:nvSpPr>
          <p:cNvPr id="125" name="Slide Number"/>
          <p:cNvSpPr txBox="1"/>
          <p:nvPr>
            <p:ph type="sldNum" sz="quarter" idx="2"/>
          </p:nvPr>
        </p:nvSpPr>
        <p:spPr>
          <a:xfrm>
            <a:off x="12667640" y="67733"/>
            <a:ext cx="227280" cy="3243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26" name="Gaia Satellite"/>
          <p:cNvSpPr txBox="1"/>
          <p:nvPr>
            <p:ph type="body" idx="21"/>
          </p:nvPr>
        </p:nvSpPr>
        <p:spPr>
          <a:xfrm>
            <a:off x="1896533" y="-249767"/>
            <a:ext cx="11099801" cy="2159001"/>
          </a:xfrm>
          <a:prstGeom prst="rect">
            <a:avLst/>
          </a:prstGeom>
        </p:spPr>
        <p:txBody>
          <a:bodyPr/>
          <a:lstStyle/>
          <a:p>
            <a:pPr/>
            <a:r>
              <a:t>Gaia Satellite</a:t>
            </a:r>
          </a:p>
        </p:txBody>
      </p:sp>
      <p:pic>
        <p:nvPicPr>
          <p:cNvPr id="12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67466" y="2432074"/>
            <a:ext cx="7809711" cy="5399141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This translates to a distance away from us…"/>
          <p:cNvSpPr txBox="1"/>
          <p:nvPr/>
        </p:nvSpPr>
        <p:spPr>
          <a:xfrm>
            <a:off x="952499" y="7865533"/>
            <a:ext cx="11099801" cy="1925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145000"/>
              <a:buChar char="•"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indent="-444500" algn="l">
              <a:spcBef>
                <a:spcPts val="4200"/>
              </a:spcBef>
              <a:buSzPct val="145000"/>
              <a:buChar char="•"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2pPr>
          </a:lstStyle>
          <a:p>
            <a:pPr/>
            <a:r>
              <a:t>This translates to a distance away from us</a:t>
            </a:r>
          </a:p>
          <a:p>
            <a:pPr lvl="1"/>
            <a:r>
              <a:t>Many measurements yields a velocity vector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lide Number"/>
          <p:cNvSpPr txBox="1"/>
          <p:nvPr>
            <p:ph type="sldNum" sz="quarter" idx="2"/>
          </p:nvPr>
        </p:nvSpPr>
        <p:spPr>
          <a:xfrm>
            <a:off x="12667640" y="67733"/>
            <a:ext cx="227280" cy="3243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1" name="Full Gaia Stats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Full Gaia Stats</a:t>
            </a:r>
          </a:p>
        </p:txBody>
      </p:sp>
      <p:pic>
        <p:nvPicPr>
          <p:cNvPr id="132" name="Screen Shot 2023-05-03 at 1.17.00 PM.png" descr="Screen Shot 2023-05-03 at 1.17.00 PM.png"/>
          <p:cNvPicPr>
            <a:picLocks noChangeAspect="0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316566" y="2341231"/>
            <a:ext cx="11559004" cy="7326402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Gaia has been running for the past 10 years"/>
          <p:cNvSpPr txBox="1"/>
          <p:nvPr>
            <p:ph type="body" sz="half" idx="1"/>
          </p:nvPr>
        </p:nvSpPr>
        <p:spPr>
          <a:xfrm>
            <a:off x="698499" y="808566"/>
            <a:ext cx="11099801" cy="2819401"/>
          </a:xfrm>
          <a:prstGeom prst="rect">
            <a:avLst/>
          </a:prstGeom>
        </p:spPr>
        <p:txBody>
          <a:bodyPr/>
          <a:lstStyle/>
          <a:p>
            <a:pPr/>
            <a:r>
              <a:t>Gaia has been running for the past 10 years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12667640" y="67733"/>
            <a:ext cx="227280" cy="3243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6" name="Star Observations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Star Observations</a:t>
            </a:r>
          </a:p>
        </p:txBody>
      </p:sp>
      <p:pic>
        <p:nvPicPr>
          <p:cNvPr id="13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84837" y="1674607"/>
            <a:ext cx="7795489" cy="77954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Hertzpring Russell diagram devots fate of star"/>
          <p:cNvSpPr txBox="1"/>
          <p:nvPr>
            <p:ph type="body" idx="1"/>
          </p:nvPr>
        </p:nvSpPr>
        <p:spPr>
          <a:xfrm>
            <a:off x="1426633" y="5723466"/>
            <a:ext cx="11099801" cy="6286501"/>
          </a:xfrm>
          <a:prstGeom prst="rect">
            <a:avLst/>
          </a:prstGeom>
        </p:spPr>
        <p:txBody>
          <a:bodyPr/>
          <a:lstStyle/>
          <a:p>
            <a:pPr/>
            <a:r>
              <a:t>Hertzpring Russell diagram devots fate of star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12667640" y="67733"/>
            <a:ext cx="227280" cy="3243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41" name="Screen Shot 2023-04-26 at 3.42.01 AM.png" descr="Screen Shot 2023-04-26 at 3.42.01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5841" y="1420191"/>
            <a:ext cx="6782120" cy="691321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65969" y="1266913"/>
            <a:ext cx="4769589" cy="7219774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Star Evolution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Star Evolution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lide Number"/>
          <p:cNvSpPr txBox="1"/>
          <p:nvPr>
            <p:ph type="sldNum" sz="quarter" idx="2"/>
          </p:nvPr>
        </p:nvSpPr>
        <p:spPr>
          <a:xfrm>
            <a:off x="12667640" y="67733"/>
            <a:ext cx="227280" cy="3243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6" name="Star Observations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Star Observations</a:t>
            </a:r>
          </a:p>
        </p:txBody>
      </p:sp>
      <p:pic>
        <p:nvPicPr>
          <p:cNvPr id="14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2527300"/>
            <a:ext cx="12382500" cy="4699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lide Number"/>
          <p:cNvSpPr txBox="1"/>
          <p:nvPr>
            <p:ph type="sldNum" sz="quarter" idx="2"/>
          </p:nvPr>
        </p:nvSpPr>
        <p:spPr>
          <a:xfrm>
            <a:off x="12667640" y="67733"/>
            <a:ext cx="227280" cy="3243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0" name="Star Observations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Star Observations</a:t>
            </a:r>
          </a:p>
        </p:txBody>
      </p:sp>
      <p:pic>
        <p:nvPicPr>
          <p:cNvPr id="15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29860" y="1032933"/>
            <a:ext cx="9316872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lide Number"/>
          <p:cNvSpPr txBox="1"/>
          <p:nvPr>
            <p:ph type="sldNum" sz="quarter" idx="2"/>
          </p:nvPr>
        </p:nvSpPr>
        <p:spPr>
          <a:xfrm>
            <a:off x="12667640" y="67733"/>
            <a:ext cx="227280" cy="3243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5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150" y="2527300"/>
            <a:ext cx="12382500" cy="4699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Screen Shot 2023-04-27 at 3.42.47 PM.png" descr="Screen Shot 2023-04-27 at 3.42.47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4950" y="920750"/>
            <a:ext cx="12534900" cy="9639300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Star Observations"/>
          <p:cNvSpPr txBox="1"/>
          <p:nvPr>
            <p:ph type="body" idx="21"/>
          </p:nvPr>
        </p:nvSpPr>
        <p:spPr>
          <a:xfrm>
            <a:off x="1794933" y="-537634"/>
            <a:ext cx="11099801" cy="2159001"/>
          </a:xfrm>
          <a:prstGeom prst="rect">
            <a:avLst/>
          </a:prstGeom>
        </p:spPr>
        <p:txBody>
          <a:bodyPr/>
          <a:lstStyle/>
          <a:p>
            <a:pPr/>
            <a:r>
              <a:t>Star Observations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Arial"/>
        <a:ea typeface="Arial"/>
        <a:cs typeface="Arial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Arial"/>
        <a:ea typeface="Arial"/>
        <a:cs typeface="Arial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